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29"/>
  </p:notesMasterIdLst>
  <p:handoutMasterIdLst>
    <p:handoutMasterId r:id="rId30"/>
  </p:handoutMasterIdLst>
  <p:sldIdLst>
    <p:sldId id="435" r:id="rId7"/>
    <p:sldId id="472" r:id="rId8"/>
    <p:sldId id="434" r:id="rId9"/>
    <p:sldId id="442" r:id="rId10"/>
    <p:sldId id="443" r:id="rId11"/>
    <p:sldId id="473" r:id="rId12"/>
    <p:sldId id="453" r:id="rId13"/>
    <p:sldId id="474" r:id="rId14"/>
    <p:sldId id="444" r:id="rId15"/>
    <p:sldId id="439" r:id="rId16"/>
    <p:sldId id="455" r:id="rId17"/>
    <p:sldId id="432" r:id="rId18"/>
    <p:sldId id="441" r:id="rId19"/>
    <p:sldId id="454" r:id="rId20"/>
    <p:sldId id="445" r:id="rId21"/>
    <p:sldId id="471" r:id="rId22"/>
    <p:sldId id="467" r:id="rId23"/>
    <p:sldId id="465" r:id="rId24"/>
    <p:sldId id="256" r:id="rId25"/>
    <p:sldId id="466" r:id="rId26"/>
    <p:sldId id="468" r:id="rId27"/>
    <p:sldId id="265" r:id="rId28"/>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C28C4F-00BD-4E69-9FA4-6D1CFED27344}">
          <p14:sldIdLst>
            <p14:sldId id="435"/>
            <p14:sldId id="472"/>
            <p14:sldId id="434"/>
            <p14:sldId id="442"/>
            <p14:sldId id="443"/>
            <p14:sldId id="473"/>
            <p14:sldId id="453"/>
            <p14:sldId id="474"/>
            <p14:sldId id="444"/>
            <p14:sldId id="439"/>
            <p14:sldId id="455"/>
            <p14:sldId id="432"/>
            <p14:sldId id="441"/>
            <p14:sldId id="454"/>
            <p14:sldId id="445"/>
            <p14:sldId id="471"/>
            <p14:sldId id="467"/>
            <p14:sldId id="465"/>
            <p14:sldId id="256"/>
            <p14:sldId id="466"/>
            <p14:sldId id="468"/>
            <p14:sldId id="265"/>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4" autoAdjust="0"/>
  </p:normalViewPr>
  <p:slideViewPr>
    <p:cSldViewPr snapToGrid="0" showGuides="1">
      <p:cViewPr varScale="1">
        <p:scale>
          <a:sx n="94" d="100"/>
          <a:sy n="94" d="100"/>
        </p:scale>
        <p:origin x="119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 addition virtual machines are very difficult, if not impossible, to run inside a virtual machine. So it requires some complicated infrastructure to "just run a </a:t>
            </a:r>
            <a:r>
              <a:rPr lang="en-US" sz="1400" b="0" i="0" kern="1200" dirty="0" err="1">
                <a:solidFill>
                  <a:schemeClr val="tx1"/>
                </a:solidFill>
                <a:effectLst/>
                <a:latin typeface="+mn-lt"/>
                <a:ea typeface="+mn-ea"/>
                <a:cs typeface="+mn-cs"/>
              </a:rPr>
              <a:t>vm</a:t>
            </a:r>
            <a:r>
              <a:rPr lang="en-US" sz="1400" b="0" i="0" kern="1200" dirty="0">
                <a:solidFill>
                  <a:schemeClr val="tx1"/>
                </a:solidFill>
                <a:effectLst/>
                <a:latin typeface="+mn-lt"/>
                <a:ea typeface="+mn-ea"/>
                <a:cs typeface="+mn-cs"/>
              </a:rPr>
              <a:t>" in a datacenter, especially one where you are running primarily in VMs like AWS, etc. If the VM is the primary vehicle to deploy user workloads, things get complicated.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a:t>
            </a:r>
            <a:r>
              <a:rPr lang="en-US"/>
              <a:t>do.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37117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 addition virtual machines are very difficult, if not impossible, to run inside a virtual machine. So it requires some complicated infrastructure to "just run a </a:t>
            </a:r>
            <a:r>
              <a:rPr lang="en-US" sz="1400" b="0" i="0" kern="1200" dirty="0" err="1">
                <a:solidFill>
                  <a:schemeClr val="tx1"/>
                </a:solidFill>
                <a:effectLst/>
                <a:latin typeface="+mn-lt"/>
                <a:ea typeface="+mn-ea"/>
                <a:cs typeface="+mn-cs"/>
              </a:rPr>
              <a:t>vm</a:t>
            </a:r>
            <a:r>
              <a:rPr lang="en-US" sz="1400" b="0" i="0" kern="1200" dirty="0">
                <a:solidFill>
                  <a:schemeClr val="tx1"/>
                </a:solidFill>
                <a:effectLst/>
                <a:latin typeface="+mn-lt"/>
                <a:ea typeface="+mn-ea"/>
                <a:cs typeface="+mn-cs"/>
              </a:rPr>
              <a:t>" in a datacenter, especially one where you are running primarily in VMs like AWS, etc. If the VM is the primary vehicle to deploy user workloads, things get complicated.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a:t>
            </a:r>
            <a:r>
              <a:rPr lang="en-US"/>
              <a:t>do.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51659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328120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jam4.sapjam.com/groups/UvgtUwzohySLY8dDvClacv/documents/F36I53Tz8JVEGyVWesgGuV/slide_viewer?_lightbox=true"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52.png"/><Relationship Id="rId4" Type="http://schemas.openxmlformats.org/officeDocument/2006/relationships/image" Target="../media/image46.tiff"/><Relationship Id="rId9" Type="http://schemas.openxmlformats.org/officeDocument/2006/relationships/image" Target="../media/image51.tiff"/></Relationships>
</file>

<file path=ppt/slides/_rels/slide2.xml.rels><?xml version="1.0" encoding="UTF-8" standalone="yes"?>
<Relationships xmlns="http://schemas.openxmlformats.org/package/2006/relationships"><Relationship Id="rId3" Type="http://schemas.openxmlformats.org/officeDocument/2006/relationships/hyperlink" Target="https://github.wdf.sap.corp/slvi/docker-k8s-training/" TargetMode="External"/><Relationship Id="rId2" Type="http://schemas.openxmlformats.org/officeDocument/2006/relationships/image" Target="../media/image10.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5.tiff"/><Relationship Id="rId7" Type="http://schemas.openxmlformats.org/officeDocument/2006/relationships/image" Target="../media/image50.png"/><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53.tiff"/><Relationship Id="rId5" Type="http://schemas.openxmlformats.org/officeDocument/2006/relationships/image" Target="../media/image47.tiff"/><Relationship Id="rId4" Type="http://schemas.openxmlformats.org/officeDocument/2006/relationships/image" Target="../media/image46.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2.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12.jpg"/><Relationship Id="rId2" Type="http://schemas.openxmlformats.org/officeDocument/2006/relationships/notesSlide" Target="../notesSlides/notesSlide3.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0.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hyperlink" Target="https://xkcd.com/1988/"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twitter.com/9600"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pic>
        <p:nvPicPr>
          <p:cNvPr id="1026" name="Picture 2">
            <a:extLst>
              <a:ext uri="{FF2B5EF4-FFF2-40B4-BE49-F238E27FC236}">
                <a16:creationId xmlns:a16="http://schemas.microsoft.com/office/drawing/2014/main" id="{067C9E01-849E-408F-9845-1B757E8DA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063" y="3590605"/>
            <a:ext cx="1916112" cy="19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tx1"/>
          </a:solidFill>
        </p:grpSpPr>
        <p:sp>
          <p:nvSpPr>
            <p:cNvPr id="35" name="Rectangle 34"/>
            <p:cNvSpPr/>
            <p:nvPr/>
          </p:nvSpPr>
          <p:spPr bwMode="gray">
            <a:xfrm>
              <a:off x="853340" y="2317742"/>
              <a:ext cx="10258697" cy="792480"/>
            </a:xfrm>
            <a:prstGeom prst="rect">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21FACB5-47D0-4407-BAFB-7E5103ACF92E}"/>
              </a:ext>
            </a:extLst>
          </p:cNvPr>
          <p:cNvSpPr/>
          <p:nvPr/>
        </p:nvSpPr>
        <p:spPr>
          <a:xfrm>
            <a:off x="7988062" y="6354000"/>
            <a:ext cx="3961338" cy="246221"/>
          </a:xfrm>
          <a:prstGeom prst="rect">
            <a:avLst/>
          </a:prstGeom>
        </p:spPr>
        <p:txBody>
          <a:bodyPr wrap="square">
            <a:spAutoFit/>
          </a:bodyPr>
          <a:lstStyle/>
          <a:p>
            <a:r>
              <a:rPr lang="en-US" sz="1000" dirty="0">
                <a:hlinkClick r:id="rId3"/>
              </a:rPr>
              <a:t>Guidance CF vs K8s (SAP CP Core Architecture Council)</a:t>
            </a:r>
            <a:endParaRPr lang="de-DE" sz="1000" dirty="0"/>
          </a:p>
        </p:txBody>
      </p:sp>
    </p:spTree>
    <p:extLst>
      <p:ext uri="{BB962C8B-B14F-4D97-AF65-F5344CB8AC3E}">
        <p14:creationId xmlns:p14="http://schemas.microsoft.com/office/powerpoint/2010/main" val="46071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88249-7266-4C6D-AD28-4F600D202944}"/>
              </a:ext>
            </a:extLst>
          </p:cNvPr>
          <p:cNvSpPr>
            <a:spLocks noGrp="1"/>
          </p:cNvSpPr>
          <p:nvPr>
            <p:ph type="title"/>
          </p:nvPr>
        </p:nvSpPr>
        <p:spPr/>
        <p:txBody>
          <a:bodyPr/>
          <a:lstStyle/>
          <a:p>
            <a:r>
              <a:rPr lang="en-US" dirty="0"/>
              <a:t>A few organizational things to start with …</a:t>
            </a:r>
          </a:p>
        </p:txBody>
      </p:sp>
      <p:pic>
        <p:nvPicPr>
          <p:cNvPr id="7" name="Picture 6">
            <a:extLst>
              <a:ext uri="{FF2B5EF4-FFF2-40B4-BE49-F238E27FC236}">
                <a16:creationId xmlns:a16="http://schemas.microsoft.com/office/drawing/2014/main" id="{7E902F15-2974-4C21-88F5-3E5D90C01746}"/>
              </a:ext>
            </a:extLst>
          </p:cNvPr>
          <p:cNvPicPr>
            <a:picLocks noChangeAspect="1"/>
          </p:cNvPicPr>
          <p:nvPr/>
        </p:nvPicPr>
        <p:blipFill>
          <a:blip r:embed="rId2"/>
          <a:stretch>
            <a:fillRect/>
          </a:stretch>
        </p:blipFill>
        <p:spPr>
          <a:xfrm>
            <a:off x="504001" y="4028304"/>
            <a:ext cx="4016151" cy="1943164"/>
          </a:xfrm>
          <a:prstGeom prst="rect">
            <a:avLst/>
          </a:prstGeom>
        </p:spPr>
      </p:pic>
      <p:sp>
        <p:nvSpPr>
          <p:cNvPr id="12" name="TextBox 11">
            <a:extLst>
              <a:ext uri="{FF2B5EF4-FFF2-40B4-BE49-F238E27FC236}">
                <a16:creationId xmlns:a16="http://schemas.microsoft.com/office/drawing/2014/main" id="{5477A3C2-C5D4-4323-9D16-B78886F926DA}"/>
              </a:ext>
            </a:extLst>
          </p:cNvPr>
          <p:cNvSpPr txBox="1"/>
          <p:nvPr/>
        </p:nvSpPr>
        <p:spPr>
          <a:xfrm>
            <a:off x="4992130" y="1273572"/>
            <a:ext cx="6018770"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Slides, demo scripts, exercises and solutions can be found in the training’s </a:t>
            </a:r>
            <a:r>
              <a:rPr lang="en-US" sz="1800" kern="0" dirty="0" err="1">
                <a:ea typeface="Arial Unicode MS" pitchFamily="34" charset="-128"/>
                <a:cs typeface="Arial Unicode MS" pitchFamily="34" charset="-128"/>
              </a:rPr>
              <a:t>github</a:t>
            </a:r>
            <a:r>
              <a:rPr lang="en-US" sz="1800" kern="0" dirty="0">
                <a:ea typeface="Arial Unicode MS" pitchFamily="34" charset="-128"/>
                <a:cs typeface="Arial Unicode MS" pitchFamily="34" charset="-128"/>
              </a:rPr>
              <a:t> repository (</a:t>
            </a:r>
            <a:r>
              <a:rPr lang="de-DE" sz="1800" dirty="0">
                <a:hlinkClick r:id="rId3"/>
              </a:rPr>
              <a:t>https://github.wdf.sap.corp/slvi/docker-k8s-training/</a:t>
            </a:r>
            <a:r>
              <a:rPr lang="en-US" sz="1800" kern="0" dirty="0">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There is a solution for each exercise. The </a:t>
            </a:r>
            <a:r>
              <a:rPr lang="en-US" sz="1800" kern="0" dirty="0" err="1">
                <a:ea typeface="Arial Unicode MS" pitchFamily="34" charset="-128"/>
                <a:cs typeface="Arial Unicode MS" pitchFamily="34" charset="-128"/>
              </a:rPr>
              <a:t>yaml</a:t>
            </a:r>
            <a:r>
              <a:rPr lang="en-US" sz="1800" kern="0" dirty="0">
                <a:ea typeface="Arial Unicode MS" pitchFamily="34" charset="-128"/>
                <a:cs typeface="Arial Unicode MS" pitchFamily="34" charset="-128"/>
              </a:rPr>
              <a:t> files for the Kubernetes part have lots of explanatory comments in addition.</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For both Docker and Kubernetes there are cheat sheets with the most common commands available.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 VM used throughout this training contains and installation of docker, </a:t>
            </a:r>
            <a:r>
              <a:rPr lang="en-US" sz="1800" kern="0" dirty="0" err="1">
                <a:ea typeface="Arial Unicode MS" pitchFamily="34" charset="-128"/>
                <a:cs typeface="Arial Unicode MS" pitchFamily="34" charset="-128"/>
              </a:rPr>
              <a:t>kubectl</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vscode</a:t>
            </a:r>
            <a:r>
              <a:rPr lang="en-US" sz="1800" kern="0" dirty="0">
                <a:ea typeface="Arial Unicode MS" pitchFamily="34" charset="-128"/>
                <a:cs typeface="Arial Unicode MS" pitchFamily="34" charset="-128"/>
              </a:rPr>
              <a:t> and much more.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Right-click the desktop to find a “templates” context menu. It contains lots of templates for basic Kubernetes resources</a:t>
            </a:r>
          </a:p>
          <a:p>
            <a:pPr marL="285750" indent="-285750" fontAlgn="base">
              <a:spcBef>
                <a:spcPct val="500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B6511C6B-74BF-4FE8-BB6A-E17BB4306604}"/>
              </a:ext>
            </a:extLst>
          </p:cNvPr>
          <p:cNvPicPr>
            <a:picLocks noChangeAspect="1"/>
          </p:cNvPicPr>
          <p:nvPr/>
        </p:nvPicPr>
        <p:blipFill>
          <a:blip r:embed="rId4"/>
          <a:stretch>
            <a:fillRect/>
          </a:stretch>
        </p:blipFill>
        <p:spPr>
          <a:xfrm>
            <a:off x="504001" y="1273572"/>
            <a:ext cx="4046681" cy="2337994"/>
          </a:xfrm>
          <a:prstGeom prst="rect">
            <a:avLst/>
          </a:prstGeom>
        </p:spPr>
      </p:pic>
    </p:spTree>
    <p:extLst>
      <p:ext uri="{BB962C8B-B14F-4D97-AF65-F5344CB8AC3E}">
        <p14:creationId xmlns:p14="http://schemas.microsoft.com/office/powerpoint/2010/main" val="349401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B3E75-C4CE-45E4-A060-9A5D9BD08460}"/>
              </a:ext>
            </a:extLst>
          </p:cNvPr>
          <p:cNvSpPr>
            <a:spLocks noGrp="1"/>
          </p:cNvSpPr>
          <p:nvPr>
            <p:ph type="title"/>
          </p:nvPr>
        </p:nvSpPr>
        <p:spPr/>
        <p:txBody>
          <a:bodyPr/>
          <a:lstStyle/>
          <a:p>
            <a:r>
              <a:rPr lang="en-US" dirty="0"/>
              <a:t>Container use case</a:t>
            </a:r>
          </a:p>
        </p:txBody>
      </p:sp>
      <p:pic>
        <p:nvPicPr>
          <p:cNvPr id="1026" name="Picture 2" descr="Containers">
            <a:extLst>
              <a:ext uri="{FF2B5EF4-FFF2-40B4-BE49-F238E27FC236}">
                <a16:creationId xmlns:a16="http://schemas.microsoft.com/office/drawing/2014/main" id="{81381B78-7CBB-4B35-AEC1-1319A627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76" y="1070985"/>
            <a:ext cx="5267325" cy="5229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1ABC36-06ED-4C8B-8306-D98476FB713C}"/>
              </a:ext>
            </a:extLst>
          </p:cNvPr>
          <p:cNvSpPr/>
          <p:nvPr/>
        </p:nvSpPr>
        <p:spPr>
          <a:xfrm>
            <a:off x="4658382" y="6376178"/>
            <a:ext cx="2877711" cy="415498"/>
          </a:xfrm>
          <a:prstGeom prst="rect">
            <a:avLst/>
          </a:prstGeom>
        </p:spPr>
        <p:txBody>
          <a:bodyPr wrap="none">
            <a:spAutoFit/>
          </a:bodyPr>
          <a:lstStyle/>
          <a:p>
            <a:r>
              <a:rPr lang="de-DE" dirty="0">
                <a:hlinkClick r:id="rId3"/>
              </a:rPr>
              <a:t>https://xkcd.com/1988/</a:t>
            </a:r>
            <a:endParaRPr lang="en-US" dirty="0"/>
          </a:p>
        </p:txBody>
      </p:sp>
    </p:spTree>
    <p:extLst>
      <p:ext uri="{BB962C8B-B14F-4D97-AF65-F5344CB8AC3E}">
        <p14:creationId xmlns:p14="http://schemas.microsoft.com/office/powerpoint/2010/main" val="313983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8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tx1">
              <a:lumMod val="50000"/>
              <a:lumOff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tx1">
                <a:lumMod val="50000"/>
                <a:lumOff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8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solidFill>
                    <a:schemeClr val="bg1"/>
                  </a:solidFill>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500"/>
                                        <p:tgtEl>
                                          <p:spTgt spid="1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500"/>
                                        <p:tgtEl>
                                          <p:spTgt spid="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500"/>
                                        <p:tgtEl>
                                          <p:spTgt spid="1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350"/>
                                        <p:tgtEl>
                                          <p:spTgt spid="130"/>
                                        </p:tgtEl>
                                      </p:cBhvr>
                                    </p:animEffect>
                                  </p:childTnLst>
                                </p:cTn>
                              </p:par>
                              <p:par>
                                <p:cTn id="59" presetID="10"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500"/>
                                        <p:tgtEl>
                                          <p:spTgt spid="13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mph" presetSubtype="0" fill="hold" nodeType="clickEffect">
                                  <p:stCondLst>
                                    <p:cond delay="0"/>
                                  </p:stCondLst>
                                  <p:childTnLst>
                                    <p:animScale>
                                      <p:cBhvr>
                                        <p:cTn id="71" dur="350" fill="hold"/>
                                        <p:tgtEl>
                                          <p:spTgt spid="150"/>
                                        </p:tgtEl>
                                      </p:cBhvr>
                                      <p:by x="46000" y="46000"/>
                                    </p:animScale>
                                  </p:childTnLst>
                                </p:cTn>
                              </p:par>
                            </p:childTnLst>
                          </p:cTn>
                        </p:par>
                        <p:par>
                          <p:cTn id="72" fill="hold">
                            <p:stCondLst>
                              <p:cond delay="350"/>
                            </p:stCondLst>
                            <p:childTnLst>
                              <p:par>
                                <p:cTn id="73" presetID="1" presetClass="exit" presetSubtype="0" fill="hold" nodeType="afterEffect">
                                  <p:stCondLst>
                                    <p:cond delay="0"/>
                                  </p:stCondLst>
                                  <p:childTnLst>
                                    <p:set>
                                      <p:cBhvr>
                                        <p:cTn id="74" dur="1" fill="hold">
                                          <p:stCondLst>
                                            <p:cond delay="0"/>
                                          </p:stCondLst>
                                        </p:cTn>
                                        <p:tgtEl>
                                          <p:spTgt spid="15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46"/>
                                        </p:tgtEl>
                                        <p:attrNameLst>
                                          <p:attrName>style.visibility</p:attrName>
                                        </p:attrNameLst>
                                      </p:cBhvr>
                                      <p:to>
                                        <p:strVal val="visible"/>
                                      </p:to>
                                    </p:set>
                                  </p:childTnLst>
                                </p:cTn>
                              </p:par>
                            </p:childTnLst>
                          </p:cTn>
                        </p:par>
                        <p:par>
                          <p:cTn id="77" fill="hold">
                            <p:stCondLst>
                              <p:cond delay="350"/>
                            </p:stCondLst>
                            <p:childTnLst>
                              <p:par>
                                <p:cTn id="78" presetID="10" presetClass="entr" presetSubtype="0" fill="hold" nodeType="after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42"/>
                                        </p:tgtEl>
                                        <p:attrNameLst>
                                          <p:attrName>style.visibility</p:attrName>
                                        </p:attrNameLst>
                                      </p:cBhvr>
                                      <p:to>
                                        <p:strVal val="visible"/>
                                      </p:to>
                                    </p:set>
                                    <p:animEffect transition="in" filter="fade">
                                      <p:cBhvr>
                                        <p:cTn id="91" dur="500"/>
                                        <p:tgtEl>
                                          <p:spTgt spid="142"/>
                                        </p:tgtEl>
                                      </p:cBhvr>
                                    </p:animEffect>
                                  </p:childTnLst>
                                </p:cTn>
                              </p:par>
                              <p:par>
                                <p:cTn id="92" presetID="10" presetClass="entr" presetSubtype="0" fill="hold"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SAP_2018_16x9_Black</Template>
  <TotalTime>0</TotalTime>
  <Words>2160</Words>
  <Application>Microsoft Office PowerPoint</Application>
  <PresentationFormat>Custom</PresentationFormat>
  <Paragraphs>355</Paragraphs>
  <Slides>22</Slides>
  <Notes>15</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Arial Black</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A few organizational things to start with …</vt:lpstr>
      <vt:lpstr>Containers are awesome!     But why?</vt:lpstr>
      <vt:lpstr>This is what we (do not) want!</vt:lpstr>
      <vt:lpstr>Container, Docker, Kubernetes</vt:lpstr>
      <vt:lpstr>Container use case</vt:lpstr>
      <vt:lpstr>The enterprise IT adoption cycle</vt:lpstr>
      <vt:lpstr>Why not simply use some automation tools and run VMs?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Appendix</vt:lpstr>
      <vt:lpstr>No „one size fits all“ - Cloud Foundry and Kubernetes </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Kahl, Hendrik</cp:lastModifiedBy>
  <cp:revision>100</cp:revision>
  <dcterms:created xsi:type="dcterms:W3CDTF">2018-09-20T13:43:01Z</dcterms:created>
  <dcterms:modified xsi:type="dcterms:W3CDTF">2019-12-09T15:36:43Z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